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4"/>
  </p:notesMasterIdLst>
  <p:sldIdLst>
    <p:sldId id="256" r:id="rId2"/>
    <p:sldId id="664" r:id="rId3"/>
    <p:sldId id="304" r:id="rId4"/>
    <p:sldId id="665" r:id="rId5"/>
    <p:sldId id="763" r:id="rId6"/>
    <p:sldId id="709" r:id="rId7"/>
    <p:sldId id="710" r:id="rId8"/>
    <p:sldId id="711" r:id="rId9"/>
    <p:sldId id="744" r:id="rId10"/>
    <p:sldId id="770" r:id="rId11"/>
    <p:sldId id="745" r:id="rId12"/>
    <p:sldId id="762" r:id="rId13"/>
    <p:sldId id="747" r:id="rId14"/>
    <p:sldId id="748" r:id="rId15"/>
    <p:sldId id="749" r:id="rId16"/>
    <p:sldId id="750" r:id="rId17"/>
    <p:sldId id="751" r:id="rId18"/>
    <p:sldId id="752" r:id="rId19"/>
    <p:sldId id="753" r:id="rId20"/>
    <p:sldId id="761" r:id="rId21"/>
    <p:sldId id="771" r:id="rId22"/>
    <p:sldId id="760" r:id="rId23"/>
    <p:sldId id="759" r:id="rId24"/>
    <p:sldId id="712" r:id="rId25"/>
    <p:sldId id="708" r:id="rId26"/>
    <p:sldId id="713" r:id="rId27"/>
    <p:sldId id="766" r:id="rId28"/>
    <p:sldId id="715" r:id="rId29"/>
    <p:sldId id="716" r:id="rId30"/>
    <p:sldId id="769" r:id="rId31"/>
    <p:sldId id="772" r:id="rId32"/>
    <p:sldId id="773" r:id="rId33"/>
    <p:sldId id="764" r:id="rId34"/>
    <p:sldId id="767" r:id="rId35"/>
    <p:sldId id="756" r:id="rId36"/>
    <p:sldId id="757" r:id="rId37"/>
    <p:sldId id="758" r:id="rId38"/>
    <p:sldId id="765" r:id="rId39"/>
    <p:sldId id="738" r:id="rId40"/>
    <p:sldId id="742" r:id="rId41"/>
    <p:sldId id="302" r:id="rId42"/>
    <p:sldId id="743" r:id="rId4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079" autoAdjust="0"/>
  </p:normalViewPr>
  <p:slideViewPr>
    <p:cSldViewPr snapToGrid="0" snapToObjects="1">
      <p:cViewPr varScale="1">
        <p:scale>
          <a:sx n="102" d="100"/>
          <a:sy n="102" d="100"/>
        </p:scale>
        <p:origin x="121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69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38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347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TextBox 10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08 – Lists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686801" cy="4156799"/>
          </a:xfrm>
        </p:spPr>
        <p:txBody>
          <a:bodyPr/>
          <a:lstStyle/>
          <a:p>
            <a:r>
              <a:rPr lang="en-US" dirty="0"/>
              <a:t>Heterogeneous </a:t>
            </a:r>
            <a:r>
              <a:rPr lang="en-US" dirty="0" smtClean="0"/>
              <a:t>(multiple data types!)</a:t>
            </a:r>
            <a:endParaRPr lang="en-US" dirty="0"/>
          </a:p>
          <a:p>
            <a:r>
              <a:rPr lang="en-US" dirty="0" smtClean="0"/>
              <a:t>Contiguous (all together in memory)</a:t>
            </a:r>
            <a:endParaRPr lang="en-US" dirty="0"/>
          </a:p>
          <a:p>
            <a:r>
              <a:rPr lang="en-US" dirty="0" smtClean="0"/>
              <a:t>Ordered </a:t>
            </a:r>
            <a:r>
              <a:rPr lang="en-US" dirty="0"/>
              <a:t>(numbered from 0 to n-1)</a:t>
            </a:r>
          </a:p>
          <a:p>
            <a:endParaRPr lang="en-US" dirty="0" smtClean="0"/>
          </a:p>
          <a:p>
            <a:r>
              <a:rPr lang="en-US" dirty="0" smtClean="0"/>
              <a:t>Have instant (“random”) access </a:t>
            </a:r>
            <a:r>
              <a:rPr lang="en-US" dirty="0"/>
              <a:t>to any element</a:t>
            </a:r>
          </a:p>
          <a:p>
            <a:r>
              <a:rPr lang="en-US" dirty="0" smtClean="0"/>
              <a:t>Are </a:t>
            </a:r>
            <a:r>
              <a:rPr lang="en-US" dirty="0"/>
              <a:t>“mutable sequences of arbitrary </a:t>
            </a:r>
            <a:r>
              <a:rPr lang="en-US" dirty="0" smtClean="0"/>
              <a:t>objects”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081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Creating and </a:t>
            </a:r>
            <a:r>
              <a:rPr lang="en-US" dirty="0" smtClean="0"/>
              <a:t>Modifying </a:t>
            </a:r>
            <a:r>
              <a:rPr lang="en-US" dirty="0" smtClean="0"/>
              <a:t>Lists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23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an Empty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create an empty list, use square brackets: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[]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This creates a list variable called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newList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with no elements in the list</a:t>
            </a:r>
          </a:p>
          <a:p>
            <a:pPr lvl="1"/>
            <a:r>
              <a:rPr lang="en-US" dirty="0" smtClean="0"/>
              <a:t>(Sort of like a new checklist on a blank page)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Similar to how we create an empty string: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335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Function: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append()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94295" cy="4156799"/>
          </a:xfrm>
        </p:spPr>
        <p:txBody>
          <a:bodyPr/>
          <a:lstStyle/>
          <a:p>
            <a:r>
              <a:rPr lang="en-US" dirty="0" smtClean="0"/>
              <a:t>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append() </a:t>
            </a:r>
            <a:r>
              <a:rPr lang="en-US" dirty="0" smtClean="0"/>
              <a:t>function lets us add items to the </a:t>
            </a:r>
            <a:r>
              <a:rPr lang="en-US" u="sng" dirty="0" smtClean="0"/>
              <a:t>end</a:t>
            </a:r>
            <a:r>
              <a:rPr lang="en-US" dirty="0" smtClean="0"/>
              <a:t> of a list, increasing its size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listName.append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itemToAppend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Useful for creating a list from flexible input</a:t>
            </a:r>
          </a:p>
          <a:p>
            <a:pPr lvl="1"/>
            <a:r>
              <a:rPr lang="en-US" sz="3200" dirty="0" smtClean="0"/>
              <a:t>Can start </a:t>
            </a:r>
            <a:r>
              <a:rPr lang="en-US" sz="3200" dirty="0" smtClean="0"/>
              <a:t>with an empty </a:t>
            </a:r>
            <a:r>
              <a:rPr lang="en-US" sz="3200" dirty="0" smtClean="0"/>
              <a:t>list, and add </a:t>
            </a:r>
            <a:br>
              <a:rPr lang="en-US" sz="3200" dirty="0" smtClean="0"/>
            </a:br>
            <a:r>
              <a:rPr lang="en-US" sz="3200" dirty="0" smtClean="0"/>
              <a:t>items as the user requests</a:t>
            </a:r>
            <a:endParaRPr lang="en-US" sz="3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354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append()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686801" cy="4156799"/>
          </a:xfrm>
        </p:spPr>
        <p:txBody>
          <a:bodyPr/>
          <a:lstStyle/>
          <a:p>
            <a:r>
              <a:rPr lang="en-US" dirty="0" smtClean="0"/>
              <a:t>We can use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append() </a:t>
            </a:r>
            <a:r>
              <a:rPr lang="en-US" dirty="0" smtClean="0"/>
              <a:t>to create a list of numbers (using </a:t>
            </a:r>
            <a:r>
              <a:rPr lang="en-US" dirty="0" smtClean="0"/>
              <a:t>a loop </a:t>
            </a:r>
            <a:r>
              <a:rPr lang="en-US" dirty="0" smtClean="0"/>
              <a:t>to control how many)</a:t>
            </a:r>
          </a:p>
          <a:p>
            <a:pPr lvl="3"/>
            <a:endParaRPr lang="en-US" dirty="0"/>
          </a:p>
          <a:p>
            <a:pPr marL="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values  = []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initialize the list to be empty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   = 0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count how many numbers added</a:t>
            </a:r>
          </a:p>
          <a:p>
            <a:pPr marL="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count &lt; 10: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userVal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a number: 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add value to the list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values.append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userVal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count += 1      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699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3" y="1156355"/>
            <a:ext cx="8760941" cy="4156799"/>
          </a:xfrm>
        </p:spPr>
        <p:txBody>
          <a:bodyPr/>
          <a:lstStyle/>
          <a:p>
            <a:r>
              <a:rPr lang="en-US" dirty="0" smtClean="0"/>
              <a:t>Here’s a demonstration</a:t>
            </a:r>
            <a:br>
              <a:rPr lang="en-US" dirty="0" smtClean="0"/>
            </a:br>
            <a:r>
              <a:rPr lang="en-US" dirty="0" smtClean="0"/>
              <a:t>of what the code is doing</a:t>
            </a:r>
          </a:p>
          <a:p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bash-4.1$ python numberList.py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Enter a number: </a:t>
            </a:r>
            <a:r>
              <a:rPr lang="en-US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Enter a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number: </a:t>
            </a:r>
            <a:r>
              <a:rPr lang="en-US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</a:t>
            </a: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Enter a number: </a:t>
            </a:r>
            <a:r>
              <a:rPr lang="en-US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Enter a number: </a:t>
            </a:r>
            <a:r>
              <a:rPr lang="en-US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-6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  <p:grpSp>
        <p:nvGrpSpPr>
          <p:cNvPr id="6" name="Group 82"/>
          <p:cNvGrpSpPr>
            <a:grpSpLocks/>
          </p:cNvGrpSpPr>
          <p:nvPr/>
        </p:nvGrpSpPr>
        <p:grpSpPr bwMode="auto">
          <a:xfrm flipV="1">
            <a:off x="2898843" y="2796621"/>
            <a:ext cx="2860567" cy="457200"/>
            <a:chOff x="5591867" y="4572000"/>
            <a:chExt cx="2604988" cy="91440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  <a:tailEnd type="arrow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>
            <a:xfrm flipV="1">
              <a:off x="5591867" y="4578350"/>
              <a:ext cx="2604988" cy="0"/>
            </a:xfrm>
            <a:prstGeom prst="line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</a:ln>
            <a:effectLst/>
          </p:spPr>
        </p:cxnSp>
      </p:grpSp>
      <p:grpSp>
        <p:nvGrpSpPr>
          <p:cNvPr id="12" name="Group 82"/>
          <p:cNvGrpSpPr>
            <a:grpSpLocks/>
          </p:cNvGrpSpPr>
          <p:nvPr/>
        </p:nvGrpSpPr>
        <p:grpSpPr bwMode="auto">
          <a:xfrm flipV="1">
            <a:off x="2898845" y="2796621"/>
            <a:ext cx="3687283" cy="772485"/>
            <a:chOff x="7121053" y="4572000"/>
            <a:chExt cx="1060976" cy="914400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  <a:tailEnd type="arrow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>
            <a:xfrm flipV="1">
              <a:off x="7121053" y="4578349"/>
              <a:ext cx="1060976" cy="0"/>
            </a:xfrm>
            <a:prstGeom prst="line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</a:ln>
            <a:effectLst/>
          </p:spPr>
        </p:cxnSp>
      </p:grpSp>
      <p:grpSp>
        <p:nvGrpSpPr>
          <p:cNvPr id="15" name="Group 82"/>
          <p:cNvGrpSpPr>
            <a:grpSpLocks/>
          </p:cNvGrpSpPr>
          <p:nvPr/>
        </p:nvGrpSpPr>
        <p:grpSpPr bwMode="auto">
          <a:xfrm flipV="1">
            <a:off x="2898840" y="2796621"/>
            <a:ext cx="4556580" cy="1118480"/>
            <a:chOff x="7393222" y="4572000"/>
            <a:chExt cx="786024" cy="914400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  <a:tailEnd type="arrow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>
            <a:xfrm flipV="1">
              <a:off x="7393222" y="4578350"/>
              <a:ext cx="786024" cy="0"/>
            </a:xfrm>
            <a:prstGeom prst="line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</a:ln>
            <a:effectLst/>
          </p:spPr>
        </p:cxnSp>
      </p:grp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1819071" y="4510216"/>
            <a:ext cx="7077793" cy="2014152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prstDash val="sysDot"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values  = []  </a:t>
            </a:r>
            <a:r>
              <a:rPr lang="en-US" sz="1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initialize </a:t>
            </a:r>
            <a:r>
              <a:rPr lang="en-US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empty list</a:t>
            </a:r>
            <a:endParaRPr lang="en-US" sz="18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   =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count &lt; 10:</a:t>
            </a:r>
          </a:p>
          <a:p>
            <a:pPr marL="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userVal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a number: "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values.append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userVal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count += 1        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/>
          </p:nvPr>
        </p:nvGraphicFramePr>
        <p:xfrm>
          <a:off x="5209534" y="1861675"/>
          <a:ext cx="208280" cy="840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840874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/>
          </p:nvPr>
        </p:nvGraphicFramePr>
        <p:xfrm>
          <a:off x="5209534" y="1861675"/>
          <a:ext cx="898357" cy="840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357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17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/>
          </p:nvPr>
        </p:nvGraphicFramePr>
        <p:xfrm>
          <a:off x="6107891" y="1861675"/>
          <a:ext cx="898357" cy="840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357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22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/>
          </p:nvPr>
        </p:nvGraphicFramePr>
        <p:xfrm>
          <a:off x="7006248" y="1861675"/>
          <a:ext cx="898357" cy="840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357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/>
          </p:nvPr>
        </p:nvGraphicFramePr>
        <p:xfrm>
          <a:off x="7904605" y="1861675"/>
          <a:ext cx="898357" cy="840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357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-6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31" name="Group 82"/>
          <p:cNvGrpSpPr>
            <a:grpSpLocks/>
          </p:cNvGrpSpPr>
          <p:nvPr/>
        </p:nvGrpSpPr>
        <p:grpSpPr bwMode="auto">
          <a:xfrm flipV="1">
            <a:off x="2898843" y="2796622"/>
            <a:ext cx="5454941" cy="1449126"/>
            <a:chOff x="7238252" y="4572000"/>
            <a:chExt cx="940994" cy="1184716"/>
          </a:xfrm>
        </p:grpSpPr>
        <p:cxnSp>
          <p:nvCxnSpPr>
            <p:cNvPr id="32" name="Straight Arrow Connector 31"/>
            <p:cNvCxnSpPr/>
            <p:nvPr/>
          </p:nvCxnSpPr>
          <p:spPr>
            <a:xfrm>
              <a:off x="8175171" y="4572000"/>
              <a:ext cx="0" cy="1184716"/>
            </a:xfrm>
            <a:prstGeom prst="straightConnector1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  <a:tailEnd type="arrow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>
            <a:xfrm flipV="1">
              <a:off x="7238252" y="4578349"/>
              <a:ext cx="940994" cy="1"/>
            </a:xfrm>
            <a:prstGeom prst="line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386986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Function: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remove()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94295" cy="4156799"/>
          </a:xfrm>
        </p:spPr>
        <p:txBody>
          <a:bodyPr/>
          <a:lstStyle/>
          <a:p>
            <a:r>
              <a:rPr lang="en-US" dirty="0" smtClean="0"/>
              <a:t>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remove() </a:t>
            </a:r>
            <a:r>
              <a:rPr lang="en-US" dirty="0" smtClean="0"/>
              <a:t>function lets us remove an item from the list – specifically, it finds and removes the first instance of a given value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listName.remove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valueToRemove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Useful for deleting things we don’t need</a:t>
            </a:r>
          </a:p>
          <a:p>
            <a:pPr lvl="1"/>
            <a:r>
              <a:rPr lang="en-US" dirty="0" smtClean="0"/>
              <a:t>(We won’t use it very much in CMSC 201 though)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930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remove()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78516" cy="4156799"/>
          </a:xfrm>
        </p:spPr>
        <p:txBody>
          <a:bodyPr/>
          <a:lstStyle/>
          <a:p>
            <a:r>
              <a:rPr lang="en-US" dirty="0"/>
              <a:t>We can use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remove() </a:t>
            </a:r>
            <a:r>
              <a:rPr lang="en-US" dirty="0"/>
              <a:t>to remove students who have dropped the class from the roster</a:t>
            </a:r>
          </a:p>
          <a:p>
            <a:pPr marL="457200" lvl="1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roster = [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"Adam"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"Alice"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"Andy"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Ariel"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17</a:t>
            </a:fld>
            <a:endParaRPr lang="en-US" altLang="en-US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845575"/>
              </p:ext>
            </p:extLst>
          </p:nvPr>
        </p:nvGraphicFramePr>
        <p:xfrm>
          <a:off x="3124234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Adam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53644"/>
              </p:ext>
            </p:extLst>
          </p:nvPr>
        </p:nvGraphicFramePr>
        <p:xfrm>
          <a:off x="4371479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Alice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016496"/>
              </p:ext>
            </p:extLst>
          </p:nvPr>
        </p:nvGraphicFramePr>
        <p:xfrm>
          <a:off x="5618724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Andy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750077"/>
              </p:ext>
            </p:extLst>
          </p:nvPr>
        </p:nvGraphicFramePr>
        <p:xfrm>
          <a:off x="6865969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Ariel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58811" y="4819275"/>
            <a:ext cx="1913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roster = </a:t>
            </a:r>
            <a:endParaRPr lang="en-US" sz="2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099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remove()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78516" cy="4156799"/>
          </a:xfrm>
        </p:spPr>
        <p:txBody>
          <a:bodyPr/>
          <a:lstStyle/>
          <a:p>
            <a:r>
              <a:rPr lang="en-US" dirty="0"/>
              <a:t>We can use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remove() </a:t>
            </a:r>
            <a:r>
              <a:rPr lang="en-US" dirty="0"/>
              <a:t>to remove students who have dropped the class from the roster</a:t>
            </a:r>
          </a:p>
          <a:p>
            <a:pPr marL="457200" lvl="1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roster = [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"Adam"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"Alice"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"Andy"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Ariel"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 lvl="1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roster.remove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"Adam"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Adam has dropped the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265843"/>
              </p:ext>
            </p:extLst>
          </p:nvPr>
        </p:nvGraphicFramePr>
        <p:xfrm>
          <a:off x="3124234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Adam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355192"/>
              </p:ext>
            </p:extLst>
          </p:nvPr>
        </p:nvGraphicFramePr>
        <p:xfrm>
          <a:off x="4371479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Alice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420202"/>
              </p:ext>
            </p:extLst>
          </p:nvPr>
        </p:nvGraphicFramePr>
        <p:xfrm>
          <a:off x="5618724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Andy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225353"/>
              </p:ext>
            </p:extLst>
          </p:nvPr>
        </p:nvGraphicFramePr>
        <p:xfrm>
          <a:off x="6865969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Ariel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58811" y="4819275"/>
            <a:ext cx="1913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roster = </a:t>
            </a:r>
            <a:endParaRPr lang="en-US" sz="2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869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04255E-6 L -0.13281 -4.04255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49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04255E-6 L -0.13646 -4.04255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23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04255E-6 L -0.13646 -4.04255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2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remove()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78516" cy="4156799"/>
          </a:xfrm>
        </p:spPr>
        <p:txBody>
          <a:bodyPr/>
          <a:lstStyle/>
          <a:p>
            <a:r>
              <a:rPr lang="en-US" dirty="0"/>
              <a:t>We can use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remove() </a:t>
            </a:r>
            <a:r>
              <a:rPr lang="en-US" dirty="0"/>
              <a:t>to remove students who have dropped the class from the roster</a:t>
            </a:r>
          </a:p>
          <a:p>
            <a:pPr marL="457200" lvl="1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roster = [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"Adam"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"Alice"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"Andy"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Ariel"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 lvl="1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roster.remove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"Adam"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Adam has dropped the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</a:p>
          <a:p>
            <a:pPr marL="228600" lvl="1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roster.remove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"Bob"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 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Bob is not in the roster</a:t>
            </a:r>
            <a:endParaRPr lang="en-US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8811" y="4819275"/>
            <a:ext cx="1913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roster = </a:t>
            </a:r>
            <a:endParaRPr lang="en-US" sz="2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483379"/>
              </p:ext>
            </p:extLst>
          </p:nvPr>
        </p:nvGraphicFramePr>
        <p:xfrm>
          <a:off x="3148618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Alice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409939"/>
              </p:ext>
            </p:extLst>
          </p:nvPr>
        </p:nvGraphicFramePr>
        <p:xfrm>
          <a:off x="4371479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Andy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03121"/>
              </p:ext>
            </p:extLst>
          </p:nvPr>
        </p:nvGraphicFramePr>
        <p:xfrm>
          <a:off x="5618724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Ariel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865969" y="4663440"/>
            <a:ext cx="19659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ERROR</a:t>
            </a:r>
            <a:endParaRPr lang="en-US" sz="4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450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Constants</a:t>
            </a:r>
          </a:p>
          <a:p>
            <a:endParaRPr lang="en-US" dirty="0"/>
          </a:p>
          <a:p>
            <a:r>
              <a:rPr lang="en-US" dirty="0" smtClean="0"/>
              <a:t>More on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dirty="0"/>
              <a:t>loops</a:t>
            </a:r>
          </a:p>
          <a:p>
            <a:pPr lvl="1"/>
            <a:r>
              <a:rPr lang="en-US" sz="3200" dirty="0" smtClean="0"/>
              <a:t>Sentinel loops</a:t>
            </a:r>
          </a:p>
          <a:p>
            <a:pPr lvl="1"/>
            <a:r>
              <a:rPr lang="en-US" sz="3200" dirty="0" smtClean="0"/>
              <a:t>Boolean flags</a:t>
            </a:r>
          </a:p>
          <a:p>
            <a:pPr lvl="3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553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Note – Methods vs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Functions include things like</a:t>
            </a:r>
          </a:p>
          <a:p>
            <a:pPr lvl="1"/>
            <a:r>
              <a:rPr lang="en-US" dirty="0"/>
              <a:t>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/>
              <a:t>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/>
              <a:t> </a:t>
            </a:r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3"/>
            <a:endParaRPr lang="en-US" dirty="0"/>
          </a:p>
          <a:p>
            <a:r>
              <a:rPr lang="en-US" dirty="0" smtClean="0"/>
              <a:t>Methods are a bit different, and include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.append()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.remove()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917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Note – Methods vs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you need to know for now is the difference between how they look when written out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67267" y="3018084"/>
            <a:ext cx="33653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"dogs!"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0389" y="3018084"/>
            <a:ext cx="40974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names.append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"Al"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Arc 8"/>
          <p:cNvSpPr/>
          <p:nvPr/>
        </p:nvSpPr>
        <p:spPr>
          <a:xfrm rot="17856575">
            <a:off x="5179868" y="2485929"/>
            <a:ext cx="1501516" cy="1587528"/>
          </a:xfrm>
          <a:prstGeom prst="arc">
            <a:avLst>
              <a:gd name="adj1" fmla="val 4659781"/>
              <a:gd name="adj2" fmla="val 13699692"/>
            </a:avLst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59087" y="4172571"/>
            <a:ext cx="3083355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Functions perform the action on the object inside the parentheses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57729" y="4120460"/>
            <a:ext cx="3086424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Methods perform the action on the object before the period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06157" y="5455826"/>
            <a:ext cx="2536285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This function prints out “dogs!”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46950" y="5344619"/>
            <a:ext cx="3974881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This method appends something to names (“Al”, since it’s in the parentheses)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5" name="Arc 14"/>
          <p:cNvSpPr/>
          <p:nvPr/>
        </p:nvSpPr>
        <p:spPr>
          <a:xfrm rot="3743425" flipH="1">
            <a:off x="1134724" y="2544370"/>
            <a:ext cx="1501516" cy="1587528"/>
          </a:xfrm>
          <a:prstGeom prst="arc">
            <a:avLst>
              <a:gd name="adj1" fmla="val 4659781"/>
              <a:gd name="adj2" fmla="val 13699692"/>
            </a:avLst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62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Editing List Contents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53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Mutating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22105" cy="4156799"/>
          </a:xfrm>
        </p:spPr>
        <p:txBody>
          <a:bodyPr/>
          <a:lstStyle/>
          <a:p>
            <a:r>
              <a:rPr lang="en-US" dirty="0" smtClean="0"/>
              <a:t>Remember that lists are defined as </a:t>
            </a:r>
            <a:br>
              <a:rPr lang="en-US" dirty="0" smtClean="0"/>
            </a:br>
            <a:r>
              <a:rPr lang="en-US" dirty="0" smtClean="0"/>
              <a:t>“mutable </a:t>
            </a:r>
            <a:r>
              <a:rPr lang="en-US" dirty="0"/>
              <a:t>sequences of </a:t>
            </a:r>
            <a:r>
              <a:rPr lang="en-US" dirty="0" smtClean="0"/>
              <a:t>arbitrary objects”</a:t>
            </a:r>
          </a:p>
          <a:p>
            <a:pPr lvl="1"/>
            <a:r>
              <a:rPr lang="en-US" dirty="0" smtClean="0"/>
              <a:t>“Mutable” </a:t>
            </a:r>
            <a:r>
              <a:rPr lang="en-US" dirty="0" smtClean="0"/>
              <a:t>means </a:t>
            </a:r>
            <a:r>
              <a:rPr lang="en-US" dirty="0" smtClean="0"/>
              <a:t>we can change them</a:t>
            </a:r>
          </a:p>
          <a:p>
            <a:endParaRPr lang="en-US" dirty="0"/>
          </a:p>
          <a:p>
            <a:r>
              <a:rPr lang="en-US" dirty="0"/>
              <a:t>So far, the only thing we’ve </a:t>
            </a:r>
            <a:r>
              <a:rPr lang="en-US" dirty="0" smtClean="0"/>
              <a:t>done has been to</a:t>
            </a:r>
            <a:br>
              <a:rPr lang="en-US" dirty="0" smtClean="0"/>
            </a:br>
            <a:r>
              <a:rPr lang="en-US" dirty="0" smtClean="0"/>
              <a:t>add or remove items from the list</a:t>
            </a:r>
          </a:p>
          <a:p>
            <a:pPr lvl="1"/>
            <a:r>
              <a:rPr lang="en-US" sz="3200" dirty="0" smtClean="0"/>
              <a:t>But </a:t>
            </a:r>
            <a:r>
              <a:rPr lang="en-US" sz="3200" dirty="0" smtClean="0"/>
              <a:t>we can also </a:t>
            </a:r>
            <a:r>
              <a:rPr lang="en-US" sz="3200" dirty="0" smtClean="0"/>
              <a:t>edit the contents of a list</a:t>
            </a:r>
            <a:br>
              <a:rPr lang="en-US" sz="3200" dirty="0" smtClean="0"/>
            </a:br>
            <a:r>
              <a:rPr lang="en-US" sz="3200" dirty="0" smtClean="0"/>
              <a:t>“in place,” without having to add or remove</a:t>
            </a:r>
            <a:endParaRPr lang="en-US" sz="32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922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Lists: Individual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89093" cy="4156799"/>
          </a:xfrm>
        </p:spPr>
        <p:txBody>
          <a:bodyPr/>
          <a:lstStyle/>
          <a:p>
            <a:r>
              <a:rPr lang="en-US" dirty="0" smtClean="0"/>
              <a:t>First, w</a:t>
            </a:r>
            <a:r>
              <a:rPr lang="en-US" dirty="0" smtClean="0"/>
              <a:t>e </a:t>
            </a:r>
            <a:r>
              <a:rPr lang="en-US" dirty="0" smtClean="0"/>
              <a:t>need an easy way to refer to each individual variable in our list</a:t>
            </a:r>
          </a:p>
          <a:p>
            <a:r>
              <a:rPr lang="en-US" dirty="0" smtClean="0"/>
              <a:t>What are some possibilities?</a:t>
            </a:r>
          </a:p>
          <a:p>
            <a:pPr lvl="1"/>
            <a:r>
              <a:rPr lang="en-US" dirty="0" smtClean="0"/>
              <a:t>Math uses subscripts (x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 x</a:t>
            </a:r>
            <a:r>
              <a:rPr lang="en-US" baseline="-25000" dirty="0" smtClean="0"/>
              <a:t>3</a:t>
            </a:r>
            <a:r>
              <a:rPr lang="en-US" dirty="0" smtClean="0"/>
              <a:t>, etc.)</a:t>
            </a:r>
          </a:p>
          <a:p>
            <a:pPr lvl="1"/>
            <a:r>
              <a:rPr lang="en-US" dirty="0" smtClean="0"/>
              <a:t>Instructions use numbers (“Step 1: Combine…”)</a:t>
            </a:r>
          </a:p>
          <a:p>
            <a:pPr lvl="3"/>
            <a:endParaRPr lang="en-US" dirty="0"/>
          </a:p>
          <a:p>
            <a:r>
              <a:rPr lang="en-US" dirty="0" smtClean="0"/>
              <a:t>Programming languages use a different syntax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x[1]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x[0]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instructions[1]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point[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99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Individual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access the individual </a:t>
            </a:r>
            <a:r>
              <a:rPr lang="en-US" dirty="0" smtClean="0"/>
              <a:t>elements</a:t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a </a:t>
            </a:r>
            <a:r>
              <a:rPr lang="en-US" dirty="0" smtClean="0"/>
              <a:t>list through </a:t>
            </a:r>
            <a:r>
              <a:rPr lang="en-US" b="1" i="1" dirty="0" smtClean="0"/>
              <a:t>indexing</a:t>
            </a:r>
          </a:p>
          <a:p>
            <a:pPr lvl="3"/>
            <a:endParaRPr lang="en-US" i="1" dirty="0" smtClean="0"/>
          </a:p>
          <a:p>
            <a:r>
              <a:rPr lang="en-US" dirty="0"/>
              <a:t>List don’t start counting from 1</a:t>
            </a:r>
          </a:p>
          <a:p>
            <a:pPr lvl="1"/>
            <a:r>
              <a:rPr lang="en-US" sz="3200" dirty="0"/>
              <a:t>They start counting from 0!</a:t>
            </a:r>
          </a:p>
          <a:p>
            <a:pPr lvl="3"/>
            <a:endParaRPr lang="en-US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319116"/>
              </p:ext>
            </p:extLst>
          </p:nvPr>
        </p:nvGraphicFramePr>
        <p:xfrm>
          <a:off x="1524000" y="4509351"/>
          <a:ext cx="5890055" cy="1666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78011"/>
                <a:gridCol w="1178011"/>
                <a:gridCol w="1178011"/>
                <a:gridCol w="1178011"/>
                <a:gridCol w="1178011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80440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726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u</a:t>
            </a:r>
            <a:r>
              <a:rPr lang="en-US" dirty="0" smtClean="0"/>
              <a:t>se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dirty="0"/>
              <a:t>to </a:t>
            </a:r>
            <a:r>
              <a:rPr lang="en-US" dirty="0" smtClean="0"/>
              <a:t>assign initial </a:t>
            </a:r>
            <a:r>
              <a:rPr lang="en-US" dirty="0" smtClean="0"/>
              <a:t>values</a:t>
            </a:r>
            <a:endParaRPr lang="en-US" dirty="0" smtClean="0"/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[1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3, 5]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words  = [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"to"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400" dirty="0" smtClean="0"/>
              <a:t>(Also called </a:t>
            </a:r>
            <a:r>
              <a:rPr lang="en-US" sz="2400" b="1" i="1" dirty="0" smtClean="0"/>
              <a:t>initialization</a:t>
            </a:r>
            <a:r>
              <a:rPr lang="en-US" sz="2400" dirty="0" smtClean="0"/>
              <a:t>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And to refer </a:t>
            </a:r>
            <a:r>
              <a:rPr lang="en-US" dirty="0"/>
              <a:t>to individual </a:t>
            </a:r>
            <a:r>
              <a:rPr lang="en-US" dirty="0" smtClean="0"/>
              <a:t>elements of a list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print(words[0])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[0] = 2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200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 of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27308" cy="4156799"/>
          </a:xfrm>
        </p:spPr>
        <p:txBody>
          <a:bodyPr/>
          <a:lstStyle/>
          <a:p>
            <a:r>
              <a:rPr lang="en-US" dirty="0" smtClean="0"/>
              <a:t>To get the length of a list, use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dogs = ["Lacey", "Kieran", "Ed"]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(dogs)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([2, 0, 1, 7])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Why would we need the length of a list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We’ll see in the next few slides!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3140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Example: Grocery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are getting ready </a:t>
            </a:r>
            <a:r>
              <a:rPr lang="en-US" dirty="0" smtClean="0"/>
              <a:t>to </a:t>
            </a:r>
            <a:r>
              <a:rPr lang="en-US" dirty="0"/>
              <a:t>head </a:t>
            </a:r>
            <a:r>
              <a:rPr lang="en-US" dirty="0" smtClean="0"/>
              <a:t>to </a:t>
            </a:r>
            <a:r>
              <a:rPr lang="en-US" dirty="0"/>
              <a:t>the grocery store to get some much needed </a:t>
            </a:r>
            <a:r>
              <a:rPr lang="en-US" dirty="0" smtClean="0"/>
              <a:t>food</a:t>
            </a:r>
          </a:p>
          <a:p>
            <a:endParaRPr lang="en-US" dirty="0"/>
          </a:p>
          <a:p>
            <a:r>
              <a:rPr lang="en-US" dirty="0" smtClean="0"/>
              <a:t>In </a:t>
            </a:r>
            <a:r>
              <a:rPr lang="en-US" dirty="0"/>
              <a:t>order to </a:t>
            </a:r>
            <a:r>
              <a:rPr lang="en-US" dirty="0" smtClean="0"/>
              <a:t>organize </a:t>
            </a:r>
            <a:r>
              <a:rPr lang="en-US" dirty="0"/>
              <a:t>your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trip and </a:t>
            </a:r>
            <a:r>
              <a:rPr lang="en-US" dirty="0"/>
              <a:t>to </a:t>
            </a:r>
            <a:r>
              <a:rPr lang="en-US" dirty="0" smtClean="0"/>
              <a:t>reduce </a:t>
            </a:r>
            <a:r>
              <a:rPr lang="en-US" dirty="0"/>
              <a:t>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number of </a:t>
            </a:r>
            <a:r>
              <a:rPr lang="en-US" dirty="0"/>
              <a:t>impulse buys,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you decide </a:t>
            </a:r>
            <a:r>
              <a:rPr lang="en-US" dirty="0"/>
              <a:t>to make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grocery </a:t>
            </a:r>
            <a:r>
              <a:rPr lang="en-US" dirty="0"/>
              <a:t>list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28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63285" y="3859988"/>
            <a:ext cx="3641689" cy="27097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5628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Example: Grocery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Inputs:</a:t>
            </a:r>
          </a:p>
          <a:p>
            <a:pPr lvl="1"/>
            <a:r>
              <a:rPr lang="en-US" sz="3200" dirty="0" smtClean="0"/>
              <a:t>3 </a:t>
            </a:r>
            <a:r>
              <a:rPr lang="en-US" sz="3200" dirty="0"/>
              <a:t>items for grocery list</a:t>
            </a:r>
          </a:p>
          <a:p>
            <a:r>
              <a:rPr lang="en-US" dirty="0" smtClean="0"/>
              <a:t>Process:</a:t>
            </a:r>
          </a:p>
          <a:p>
            <a:pPr lvl="1"/>
            <a:r>
              <a:rPr lang="en-US" sz="3200" dirty="0" smtClean="0"/>
              <a:t>Store groceries </a:t>
            </a:r>
            <a:r>
              <a:rPr lang="en-US" sz="3200" dirty="0"/>
              <a:t>using list data </a:t>
            </a:r>
            <a:r>
              <a:rPr lang="en-US" sz="3200" dirty="0" smtClean="0"/>
              <a:t>structure</a:t>
            </a:r>
          </a:p>
          <a:p>
            <a:r>
              <a:rPr lang="en-US" dirty="0" smtClean="0"/>
              <a:t>Output</a:t>
            </a:r>
            <a:r>
              <a:rPr lang="en-US" dirty="0" smtClean="0"/>
              <a:t>:</a:t>
            </a:r>
          </a:p>
          <a:p>
            <a:pPr lvl="1"/>
            <a:r>
              <a:rPr lang="en-US" sz="3200" dirty="0" smtClean="0"/>
              <a:t>Final </a:t>
            </a:r>
            <a:r>
              <a:rPr lang="en-US" sz="3200" dirty="0"/>
              <a:t>g</a:t>
            </a:r>
            <a:r>
              <a:rPr lang="en-US" sz="3200" dirty="0" smtClean="0"/>
              <a:t>rocery </a:t>
            </a:r>
            <a:r>
              <a:rPr lang="en-US" sz="3200" dirty="0"/>
              <a:t>list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18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13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Grocery List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280" y="1856241"/>
            <a:ext cx="8995719" cy="4156799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MAX_GROC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"Welcome to the Grocery Manager 1.0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groceryList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  </a:t>
            </a:r>
            <a:r>
              <a:rPr lang="en-US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initialize </a:t>
            </a:r>
            <a:r>
              <a:rPr lang="en-US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get grocery items from the user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 = 0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count &lt; MAX_GROC: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item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 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groceryList.append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(item)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count += 1</a:t>
            </a: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73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Grocery List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280" y="1856241"/>
            <a:ext cx="8995719" cy="4156799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MAX_GROC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"Welcome to the Grocery Manager 1.0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groceryList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  </a:t>
            </a:r>
            <a:r>
              <a:rPr lang="en-US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initialize </a:t>
            </a:r>
            <a:r>
              <a:rPr lang="en-US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get grocery items from the user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 = 0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count &lt; MAX_GROC: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item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 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groceryList.append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(item)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count += 1</a:t>
            </a: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 flipH="1">
            <a:off x="661911" y="4149902"/>
            <a:ext cx="6049973" cy="1732424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846246" y="2580242"/>
            <a:ext cx="4043230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Is there a way to do this without using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?  How else could we keep track of how </a:t>
            </a:r>
            <a:r>
              <a:rPr lang="en-US" sz="2400" b="1" i="1" dirty="0" smtClean="0">
                <a:latin typeface="+mj-lt"/>
                <a:cs typeface="Courier New" panose="02070309020205020404" pitchFamily="49" charset="0"/>
              </a:rPr>
              <a:t>long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the list is?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198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Grocery List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280" y="1856241"/>
            <a:ext cx="8995719" cy="4156799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MAX_GROC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"Welcome to the Grocery Manager 1.0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groceryList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  </a:t>
            </a:r>
            <a:r>
              <a:rPr lang="en-US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initialize </a:t>
            </a:r>
            <a:r>
              <a:rPr lang="en-US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get grocery items from the user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b="1" dirty="0" smtClean="0">
              <a:solidFill>
                <a:srgbClr val="0000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while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groceryList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&lt; MAX_GROC: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item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 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groceryList.append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(item)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</a:p>
          <a:p>
            <a:pPr marL="0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06911" y="2557592"/>
            <a:ext cx="2764601" cy="193899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This works just as well as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, but we don’t need to keep track of the size ourselves!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555339" y="4044099"/>
            <a:ext cx="2421255" cy="443059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160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Iterating Over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686800" cy="4517689"/>
          </a:xfrm>
        </p:spPr>
        <p:txBody>
          <a:bodyPr/>
          <a:lstStyle/>
          <a:p>
            <a:r>
              <a:rPr lang="en-US" dirty="0" smtClean="0"/>
              <a:t>Now that we have our grocery list, how </a:t>
            </a:r>
            <a:br>
              <a:rPr lang="en-US" dirty="0" smtClean="0"/>
            </a:br>
            <a:r>
              <a:rPr lang="en-US" dirty="0" smtClean="0"/>
              <a:t>do we </a:t>
            </a:r>
            <a:r>
              <a:rPr lang="en-US" b="1" i="1" dirty="0" smtClean="0"/>
              <a:t>iterate</a:t>
            </a:r>
            <a:r>
              <a:rPr lang="en-US" dirty="0" smtClean="0"/>
              <a:t> over each element of the </a:t>
            </a:r>
            <a:br>
              <a:rPr lang="en-US" dirty="0" smtClean="0"/>
            </a:br>
            <a:r>
              <a:rPr lang="en-US" dirty="0" smtClean="0"/>
              <a:t>list and print out its contents?</a:t>
            </a:r>
          </a:p>
          <a:p>
            <a:pPr lvl="1"/>
            <a:r>
              <a:rPr lang="en-US" i="1" dirty="0" smtClean="0"/>
              <a:t>Hint: Use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i="1" dirty="0" smtClean="0"/>
              <a:t>loop and 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i="1" dirty="0" smtClean="0"/>
              <a:t>function!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index = 0</a:t>
            </a: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index &lt;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groceryList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???                )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index += 1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922311" y="5260157"/>
            <a:ext cx="350677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groceryList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[index]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28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Membership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dirty="0" smtClean="0"/>
              <a:t>” Operator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22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Operators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Arithmetic Operators</a:t>
            </a:r>
          </a:p>
          <a:p>
            <a:r>
              <a:rPr lang="en-US" dirty="0" smtClean="0"/>
              <a:t>Assignment </a:t>
            </a:r>
            <a:r>
              <a:rPr lang="en-US" dirty="0"/>
              <a:t>Operators</a:t>
            </a:r>
          </a:p>
          <a:p>
            <a:r>
              <a:rPr lang="en-US" dirty="0"/>
              <a:t>Comparison Operators</a:t>
            </a:r>
          </a:p>
          <a:p>
            <a:r>
              <a:rPr lang="en-US" dirty="0" smtClean="0"/>
              <a:t>Logical </a:t>
            </a:r>
            <a:r>
              <a:rPr lang="en-US" dirty="0"/>
              <a:t>Operators</a:t>
            </a:r>
          </a:p>
          <a:p>
            <a:r>
              <a:rPr lang="en-US" dirty="0"/>
              <a:t>Membership Operators</a:t>
            </a:r>
          </a:p>
          <a:p>
            <a:r>
              <a:rPr lang="en-US" dirty="0" smtClean="0"/>
              <a:t>Bitwise </a:t>
            </a:r>
            <a:r>
              <a:rPr lang="en-US" dirty="0"/>
              <a:t>Operators</a:t>
            </a:r>
          </a:p>
          <a:p>
            <a:r>
              <a:rPr lang="en-US" dirty="0" smtClean="0"/>
              <a:t>Identity </a:t>
            </a:r>
            <a:r>
              <a:rPr lang="en-US" dirty="0"/>
              <a:t>Operators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92510" y="3772876"/>
            <a:ext cx="2025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what we’re covering now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 flipV="1">
            <a:off x="768407" y="4364611"/>
            <a:ext cx="4124104" cy="480766"/>
          </a:xfrm>
          <a:prstGeom prst="roundRect">
            <a:avLst>
              <a:gd name="adj" fmla="val 11525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15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Membership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498264" cy="4517689"/>
          </a:xfrm>
        </p:spPr>
        <p:txBody>
          <a:bodyPr/>
          <a:lstStyle/>
          <a:p>
            <a:r>
              <a:rPr lang="en-US" dirty="0" smtClean="0"/>
              <a:t>The membership operator is very powerful</a:t>
            </a:r>
          </a:p>
          <a:p>
            <a:pPr lvl="3"/>
            <a:endParaRPr lang="en-US" dirty="0"/>
          </a:p>
          <a:p>
            <a:r>
              <a:rPr lang="en-US" dirty="0" smtClean="0"/>
              <a:t>What do you think this code does?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hounds 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Ibizan"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"Afghan"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"Serbian"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"Bassett</a:t>
            </a:r>
            <a:r>
              <a:rPr lang="en-US" sz="20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457200" lvl="1" indent="0">
              <a:buNone/>
            </a:pPr>
            <a:endPara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guess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dog: 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guess </a:t>
            </a: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hounds: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 guessed wrong</a:t>
            </a:r>
            <a:r>
              <a:rPr lang="en-US" sz="20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guess =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"Guess again: </a:t>
            </a:r>
            <a:r>
              <a:rPr lang="en-US" sz="20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Runs until the user guesses a dog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the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3864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Membership “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dirty="0"/>
              <a:t>”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Syntax: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element </a:t>
            </a:r>
            <a:r>
              <a:rPr lang="en-US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sequence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Checks to see if element exists in sequence</a:t>
            </a:r>
          </a:p>
          <a:p>
            <a:pPr lvl="1"/>
            <a:r>
              <a:rPr lang="en-US" dirty="0" smtClean="0"/>
              <a:t>Evaluates to either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or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 lvl="1"/>
            <a:r>
              <a:rPr lang="en-US" dirty="0"/>
              <a:t>Use it together with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 smtClean="0"/>
              <a:t>,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 smtClean="0"/>
              <a:t>, 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Can also use</a:t>
            </a:r>
            <a:r>
              <a:rPr lang="en-US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not in </a:t>
            </a:r>
            <a:r>
              <a:rPr lang="en-US" dirty="0" smtClean="0"/>
              <a:t>to test for absence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37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3412230"/>
            <a:ext cx="1478349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element to look for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178351" y="2960017"/>
            <a:ext cx="599431" cy="56560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048847" y="3432562"/>
            <a:ext cx="1844424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cs typeface="Courier New" panose="02070309020205020404" pitchFamily="49" charset="0"/>
              </a:rPr>
              <a:t>“in” keyword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2971059" y="2980349"/>
            <a:ext cx="0" cy="56560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066662" y="3394674"/>
            <a:ext cx="204190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may be a list or a string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4251489" y="2980349"/>
            <a:ext cx="836126" cy="52772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4150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 animBg="1"/>
      <p:bldP spid="21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for…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1143" y="3217194"/>
            <a:ext cx="810171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63500" dir="2700000" algn="tl" rotWithShape="0">
                    <a:srgbClr val="FFC000"/>
                  </a:outerShdw>
                </a:effectLst>
              </a:rPr>
              <a:t>LIVECODING!!!</a:t>
            </a:r>
            <a:endParaRPr lang="en-US" sz="9600" b="1" dirty="0">
              <a:ln w="9525">
                <a:solidFill>
                  <a:prstClr val="white"/>
                </a:solidFill>
                <a:prstDash val="solid"/>
              </a:ln>
              <a:solidFill>
                <a:prstClr val="black">
                  <a:lumMod val="95000"/>
                  <a:lumOff val="5000"/>
                </a:prstClr>
              </a:solidFill>
              <a:effectLst>
                <a:outerShdw blurRad="38100" dist="63500" dir="2700000" algn="tl" rotWithShape="0">
                  <a:srgbClr val="FFC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92013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" presetClass="exit" presetSubtype="12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" presetClass="entr" presetSubtype="3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2" presetClass="emph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1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/>
      <p:bldP spid="5" grpId="3"/>
      <p:bldP spid="5" grpId="4"/>
      <p:bldP spid="5" grpId="5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Livecoding</a:t>
            </a:r>
            <a:r>
              <a:rPr lang="en-US" dirty="0" smtClean="0"/>
              <a:t>: Updated Grocery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941" y="1975186"/>
            <a:ext cx="8148119" cy="4517689"/>
          </a:xfrm>
        </p:spPr>
        <p:txBody>
          <a:bodyPr/>
          <a:lstStyle/>
          <a:p>
            <a:r>
              <a:rPr lang="en-US" dirty="0" smtClean="0"/>
              <a:t>Let’s update our grocery list program to </a:t>
            </a:r>
            <a:r>
              <a:rPr lang="en-US" dirty="0" smtClean="0"/>
              <a:t>allow as many items </a:t>
            </a:r>
            <a:r>
              <a:rPr lang="en-US" dirty="0" smtClean="0"/>
              <a:t>as the user wants, using a while loop and a sentinel value of “STOP”</a:t>
            </a:r>
          </a:p>
          <a:p>
            <a:pPr lvl="1"/>
            <a:r>
              <a:rPr lang="en-US" dirty="0" smtClean="0"/>
              <a:t>Print out the grocery list (item by item) at the end</a:t>
            </a:r>
          </a:p>
          <a:p>
            <a:pPr lvl="3"/>
            <a:endParaRPr lang="en-US" dirty="0"/>
          </a:p>
          <a:p>
            <a:r>
              <a:rPr lang="en-US" dirty="0"/>
              <a:t>You will need to use:</a:t>
            </a:r>
          </a:p>
          <a:p>
            <a:pPr lvl="1"/>
            <a:r>
              <a:rPr lang="en-US" dirty="0"/>
              <a:t>At least one while </a:t>
            </a:r>
            <a:r>
              <a:rPr lang="en-US" dirty="0" smtClean="0"/>
              <a:t>loop (a sentinel loop)</a:t>
            </a:r>
            <a:endParaRPr lang="en-US" dirty="0"/>
          </a:p>
          <a:p>
            <a:pPr lvl="1"/>
            <a:r>
              <a:rPr lang="en-US" dirty="0" smtClean="0"/>
              <a:t>Conditionals</a:t>
            </a:r>
          </a:p>
          <a:p>
            <a:pPr lvl="1"/>
            <a:r>
              <a:rPr lang="en-US" dirty="0" smtClean="0"/>
              <a:t>A single </a:t>
            </a:r>
            <a:r>
              <a:rPr lang="en-US" dirty="0" smtClean="0"/>
              <a:t>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73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1" y="1969364"/>
            <a:ext cx="8831179" cy="4156799"/>
          </a:xfrm>
        </p:spPr>
        <p:txBody>
          <a:bodyPr/>
          <a:lstStyle/>
          <a:p>
            <a:r>
              <a:rPr lang="en-US" dirty="0" smtClean="0"/>
              <a:t>To learn about lists and what they are used for</a:t>
            </a:r>
          </a:p>
          <a:p>
            <a:pPr lvl="1"/>
            <a:r>
              <a:rPr lang="en-US" sz="3200" dirty="0" smtClean="0"/>
              <a:t>To be able to create and update lists</a:t>
            </a:r>
          </a:p>
          <a:p>
            <a:pPr lvl="1"/>
            <a:r>
              <a:rPr lang="en-US" sz="3200" dirty="0"/>
              <a:t>To learn </a:t>
            </a:r>
            <a:r>
              <a:rPr lang="en-US" sz="3200" dirty="0" smtClean="0"/>
              <a:t>different </a:t>
            </a:r>
            <a:r>
              <a:rPr lang="en-US" sz="3200" dirty="0"/>
              <a:t>ways to mutate a list</a:t>
            </a:r>
          </a:p>
          <a:p>
            <a:pPr lvl="2"/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append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2"/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remove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 smtClean="0"/>
          </a:p>
          <a:p>
            <a:pPr lvl="1"/>
            <a:r>
              <a:rPr lang="en-US" dirty="0" smtClean="0"/>
              <a:t>To understand the syntax of lists</a:t>
            </a:r>
          </a:p>
          <a:p>
            <a:r>
              <a:rPr lang="en-US" dirty="0" smtClean="0"/>
              <a:t>To be able to use the membership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dirty="0" smtClean="0"/>
              <a:t>” operator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4452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Meta</a:t>
            </a:r>
          </a:p>
          <a:p>
            <a:pPr lvl="1"/>
            <a:r>
              <a:rPr lang="en-US" dirty="0" smtClean="0"/>
              <a:t>(Remember, either hold Alt, or hit Esc)</a:t>
            </a:r>
          </a:p>
          <a:p>
            <a:pPr lvl="3"/>
            <a:endParaRPr lang="en-US" dirty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Meta + &lt;</a:t>
            </a:r>
          </a:p>
          <a:p>
            <a:pPr lvl="1"/>
            <a:r>
              <a:rPr lang="en-US" dirty="0" smtClean="0"/>
              <a:t>Moves </a:t>
            </a:r>
            <a:r>
              <a:rPr lang="en-US" dirty="0" smtClean="0"/>
              <a:t>cursor to </a:t>
            </a:r>
            <a:r>
              <a:rPr lang="en-US" dirty="0" smtClean="0"/>
              <a:t>the very front/top of the file</a:t>
            </a:r>
            <a:endParaRPr lang="en-US" dirty="0"/>
          </a:p>
          <a:p>
            <a:pPr lvl="2"/>
            <a:endParaRPr lang="en-US" dirty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Meta + &gt;</a:t>
            </a:r>
          </a:p>
          <a:p>
            <a:pPr lvl="1"/>
            <a:r>
              <a:rPr lang="en-US" dirty="0" smtClean="0"/>
              <a:t>Moves cursor to the very end/bottom of the file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64963" y="1051856"/>
            <a:ext cx="62140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ea typeface="ＭＳ Ｐゴシック" pitchFamily="34" charset="-128"/>
              </a:rPr>
              <a:t>Daily emacs Shortcut</a:t>
            </a:r>
            <a:endParaRPr lang="en-US" sz="5400" b="1" dirty="0">
              <a:ln/>
              <a:pattFill prst="dkUpDiag">
                <a:fgClr>
                  <a:prstClr val="white">
                    <a:lumMod val="50000"/>
                  </a:prstClr>
                </a:fgClr>
                <a:bgClr>
                  <a:prstClr val="black">
                    <a:lumMod val="75000"/>
                    <a:lumOff val="25000"/>
                  </a:prstClr>
                </a:bgClr>
              </a:pattFill>
              <a:effectLst>
                <a:outerShdw blurRad="38100" dist="19050" dir="2700000" algn="tl" rotWithShape="0">
                  <a:prstClr val="black">
                    <a:lumMod val="50000"/>
                    <a:alpha val="40000"/>
                  </a:prstClr>
                </a:outerShdw>
              </a:effectLst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2410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1.85185E-6 L 0 -0.05324 " pathEditMode="relative" rAng="0" ptsTypes="AA">
                                      <p:cBhvr>
                                        <p:cTn id="6" dur="3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62"/>
                                    </p:animMotion>
                                    <p:animRot by="1500000">
                                      <p:cBhvr>
                                        <p:cTn id="7" dur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75" fill="hold">
                                          <p:stCondLst>
                                            <p:cond delay="1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75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75" fill="hold">
                                          <p:stCondLst>
                                            <p:cond delay="5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HW 3 is out on Blackboard now</a:t>
            </a:r>
          </a:p>
          <a:p>
            <a:pPr lvl="1"/>
            <a:r>
              <a:rPr lang="en-US" dirty="0" smtClean="0"/>
              <a:t>Complete the Academic Integrity Quiz to see it</a:t>
            </a:r>
          </a:p>
          <a:p>
            <a:pPr lvl="1"/>
            <a:r>
              <a:rPr lang="en-US" dirty="0" smtClean="0"/>
              <a:t>Due by Friday (Sept 29th) at 8:59:59 PM</a:t>
            </a:r>
          </a:p>
          <a:p>
            <a:endParaRPr lang="en-US" dirty="0" smtClean="0"/>
          </a:p>
          <a:p>
            <a:pPr lvl="3"/>
            <a:endParaRPr lang="en-US" dirty="0"/>
          </a:p>
          <a:p>
            <a:r>
              <a:rPr lang="en-US" dirty="0" smtClean="0"/>
              <a:t>Pre Lab 5 Quiz will come out Friday @ 10 AM</a:t>
            </a:r>
          </a:p>
          <a:p>
            <a:pPr lvl="1"/>
            <a:r>
              <a:rPr lang="en-US" dirty="0" smtClean="0"/>
              <a:t>Must be </a:t>
            </a:r>
            <a:r>
              <a:rPr lang="en-US" u="sng" dirty="0" smtClean="0"/>
              <a:t>completed</a:t>
            </a:r>
            <a:r>
              <a:rPr lang="en-US" dirty="0" smtClean="0"/>
              <a:t> by 10 AM Monday morning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856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Grocery bag (adapted from):</a:t>
            </a:r>
          </a:p>
          <a:p>
            <a:pPr lvl="1"/>
            <a:r>
              <a:rPr lang="en-US" sz="1800" dirty="0"/>
              <a:t>https://www.flickr.com/photos/77106971@N00/1420127033</a:t>
            </a:r>
          </a:p>
          <a:p>
            <a:endParaRPr lang="en-US" sz="2400" dirty="0"/>
          </a:p>
          <a:p>
            <a:r>
              <a:rPr lang="en-US" sz="2400" dirty="0"/>
              <a:t>Sticky note:</a:t>
            </a:r>
          </a:p>
          <a:p>
            <a:pPr lvl="1"/>
            <a:r>
              <a:rPr lang="en-US" sz="1800" dirty="0"/>
              <a:t>https://www.flickr.com/photos/winning-information/2325865367</a:t>
            </a:r>
          </a:p>
          <a:p>
            <a:endParaRPr lang="en-US" sz="2400" dirty="0"/>
          </a:p>
          <a:p>
            <a:r>
              <a:rPr lang="en-US" sz="2400" dirty="0"/>
              <a:t>Checklist:</a:t>
            </a:r>
          </a:p>
          <a:p>
            <a:pPr lvl="1"/>
            <a:r>
              <a:rPr lang="en-US" sz="1800" dirty="0"/>
              <a:t>https://pixabay.com/p-1316848/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50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Note on Loop </a:t>
            </a:r>
            <a:r>
              <a:rPr lang="en-US" dirty="0" smtClean="0"/>
              <a:t>Evaluations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375715" cy="4517689"/>
          </a:xfrm>
        </p:spPr>
        <p:txBody>
          <a:bodyPr/>
          <a:lstStyle/>
          <a:p>
            <a:r>
              <a:rPr lang="en-US" dirty="0" smtClean="0"/>
              <a:t>The conditional in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 is </a:t>
            </a:r>
            <a:r>
              <a:rPr lang="en-US" u="sng" dirty="0" smtClean="0"/>
              <a:t>not</a:t>
            </a:r>
            <a:r>
              <a:rPr lang="en-US" dirty="0" smtClean="0"/>
              <a:t> checked until the body of the loop has finished </a:t>
            </a:r>
          </a:p>
          <a:p>
            <a:pPr lvl="3"/>
            <a:endParaRPr lang="en-US" dirty="0"/>
          </a:p>
          <a:p>
            <a:r>
              <a:rPr lang="en-US" dirty="0" smtClean="0"/>
              <a:t>How many times will this code print “Hello”?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 = 0</a:t>
            </a: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 &lt; 4: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count += 1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“Hello” will be printed out four times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472237" y="4234030"/>
            <a:ext cx="3214563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 loop does </a:t>
            </a:r>
            <a:r>
              <a:rPr lang="en-US" sz="2400" u="sng" dirty="0" smtClean="0">
                <a:latin typeface="+mj-lt"/>
                <a:cs typeface="Courier New" panose="02070309020205020404" pitchFamily="49" charset="0"/>
              </a:rPr>
              <a:t>NOT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stop as soon as count’s value is changed to 4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739690" y="4647414"/>
            <a:ext cx="1822124" cy="41477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503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Lists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38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Average Three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in three numbers and average them</a:t>
            </a:r>
          </a:p>
          <a:p>
            <a:pPr marL="400050" lvl="1" indent="0">
              <a:lnSpc>
                <a:spcPct val="80000"/>
              </a:lnSpc>
              <a:buSzPct val="110000"/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num1 = </a:t>
            </a:r>
            <a:r>
              <a:rPr lang="en-US" sz="22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number: </a:t>
            </a:r>
            <a:r>
              <a:rPr lang="en-US" sz="22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lnSpc>
                <a:spcPct val="80000"/>
              </a:lnSpc>
              <a:buSzPct val="110000"/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num2 = </a:t>
            </a:r>
            <a:r>
              <a:rPr lang="en-US" sz="2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number: "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400050" lvl="1" indent="0">
              <a:lnSpc>
                <a:spcPct val="80000"/>
              </a:lnSpc>
              <a:buSzPct val="110000"/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num3 = </a:t>
            </a:r>
            <a:r>
              <a:rPr lang="en-US" sz="2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number: "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400050" lvl="1" indent="0">
              <a:lnSpc>
                <a:spcPct val="80000"/>
              </a:lnSpc>
              <a:buSzPct val="110000"/>
              <a:buNone/>
            </a:pP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((num1 + num2 + num3) / 3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200" dirty="0"/>
          </a:p>
          <a:p>
            <a:pPr lvl="1"/>
            <a:endParaRPr lang="en-US" dirty="0" smtClean="0"/>
          </a:p>
          <a:p>
            <a:r>
              <a:rPr lang="en-US" dirty="0" smtClean="0"/>
              <a:t>Easy! But what if we want to do 100 numbers?  Or 1000 numbers?</a:t>
            </a:r>
          </a:p>
          <a:p>
            <a:r>
              <a:rPr lang="en-US" dirty="0" smtClean="0"/>
              <a:t>Do we want to make 1000 variables?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41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39665" cy="4156799"/>
          </a:xfrm>
        </p:spPr>
        <p:txBody>
          <a:bodyPr/>
          <a:lstStyle/>
          <a:p>
            <a:r>
              <a:rPr lang="en-US" dirty="0" smtClean="0"/>
              <a:t>We need an easy way to hold individual data items without needing to make lots of variables</a:t>
            </a:r>
          </a:p>
          <a:p>
            <a:pPr lvl="1"/>
            <a:r>
              <a:rPr lang="en-US" dirty="0" smtClean="0"/>
              <a:t>Making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num1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num2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num99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num100 </a:t>
            </a:r>
            <a:b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/>
              <a:t>is time-consuming and impractical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Instead, we can use a </a:t>
            </a:r>
            <a:r>
              <a:rPr lang="en-US" b="1" i="1" dirty="0" smtClean="0"/>
              <a:t>list</a:t>
            </a:r>
            <a:r>
              <a:rPr lang="en-US" dirty="0" smtClean="0"/>
              <a:t> to hold our data</a:t>
            </a:r>
          </a:p>
          <a:p>
            <a:pPr lvl="1"/>
            <a:r>
              <a:rPr lang="en-US" sz="3200" dirty="0" smtClean="0"/>
              <a:t>A list is a </a:t>
            </a:r>
            <a:r>
              <a:rPr lang="en-US" sz="3200" b="1" i="1" dirty="0" smtClean="0"/>
              <a:t>data structure</a:t>
            </a:r>
            <a:r>
              <a:rPr lang="en-US" sz="3200" dirty="0" smtClean="0"/>
              <a:t>: something that holds multiple pieces of data in one structure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8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264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vs Individual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 variables are like sticky notes</a:t>
            </a:r>
          </a:p>
          <a:p>
            <a:pPr lvl="1"/>
            <a:r>
              <a:rPr lang="en-US" dirty="0" smtClean="0"/>
              <a:t>Work best when you only need a few</a:t>
            </a:r>
          </a:p>
          <a:p>
            <a:pPr lvl="1"/>
            <a:r>
              <a:rPr lang="en-US" dirty="0" smtClean="0"/>
              <a:t>Good for storing different “pieces” of info</a:t>
            </a:r>
          </a:p>
          <a:p>
            <a:pPr lvl="1"/>
            <a:endParaRPr lang="en-US" dirty="0"/>
          </a:p>
          <a:p>
            <a:r>
              <a:rPr lang="en-US" dirty="0" smtClean="0"/>
              <a:t>Lists are like a checklist written </a:t>
            </a:r>
            <a:br>
              <a:rPr lang="en-US" dirty="0" smtClean="0"/>
            </a:br>
            <a:r>
              <a:rPr lang="en-US" dirty="0" smtClean="0"/>
              <a:t>on a single piece of paper</a:t>
            </a:r>
          </a:p>
          <a:p>
            <a:pPr lvl="1"/>
            <a:r>
              <a:rPr lang="en-US" dirty="0" smtClean="0"/>
              <a:t>Best for storing a lot of related </a:t>
            </a:r>
            <a:br>
              <a:rPr lang="en-US" dirty="0" smtClean="0"/>
            </a:br>
            <a:r>
              <a:rPr lang="en-US" dirty="0" smtClean="0"/>
              <a:t>information together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3314" y="2299694"/>
            <a:ext cx="2350686" cy="16369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5796">
            <a:off x="6299688" y="3968964"/>
            <a:ext cx="1429461" cy="222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702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10560</TotalTime>
  <Words>1691</Words>
  <Application>Microsoft Office PowerPoint</Application>
  <PresentationFormat>On-screen Show (4:3)</PresentationFormat>
  <Paragraphs>387</Paragraphs>
  <Slides>42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ＭＳ Ｐゴシック</vt:lpstr>
      <vt:lpstr>Arial</vt:lpstr>
      <vt:lpstr>Calibri</vt:lpstr>
      <vt:lpstr>Courier New</vt:lpstr>
      <vt:lpstr>Office Theme</vt:lpstr>
      <vt:lpstr>CMSC201  Computer Science I for Majors  Lecture 08 – Lists</vt:lpstr>
      <vt:lpstr>Last Class We Covered</vt:lpstr>
      <vt:lpstr>Any Questions from Last Time?</vt:lpstr>
      <vt:lpstr>Today’s Objectives</vt:lpstr>
      <vt:lpstr>Note on Loop Evaluations</vt:lpstr>
      <vt:lpstr>Introduction to Lists</vt:lpstr>
      <vt:lpstr>Exercise: Average Three Numbers</vt:lpstr>
      <vt:lpstr>Using Lists</vt:lpstr>
      <vt:lpstr>Lists vs Individual Variables</vt:lpstr>
      <vt:lpstr>Properties of a List</vt:lpstr>
      <vt:lpstr>Creating and Modifying Lists</vt:lpstr>
      <vt:lpstr>Creating an Empty List</vt:lpstr>
      <vt:lpstr>List Function: append()</vt:lpstr>
      <vt:lpstr>Example of append()</vt:lpstr>
      <vt:lpstr>PowerPoint Presentation</vt:lpstr>
      <vt:lpstr>List Function: remove()</vt:lpstr>
      <vt:lpstr>Example of remove()</vt:lpstr>
      <vt:lpstr>Example of remove()</vt:lpstr>
      <vt:lpstr>Example of remove()</vt:lpstr>
      <vt:lpstr>Quick Note – Methods vs Functions</vt:lpstr>
      <vt:lpstr>Quick Note – Methods vs Functions</vt:lpstr>
      <vt:lpstr>Editing List Contents</vt:lpstr>
      <vt:lpstr>Mutating Lists</vt:lpstr>
      <vt:lpstr>Using Lists: Individual Variables</vt:lpstr>
      <vt:lpstr>Accessing Individual Elements</vt:lpstr>
      <vt:lpstr>List Syntax</vt:lpstr>
      <vt:lpstr>Length of a List</vt:lpstr>
      <vt:lpstr>List Example: Grocery List</vt:lpstr>
      <vt:lpstr>List Example: Grocery List</vt:lpstr>
      <vt:lpstr>Grocery List Code</vt:lpstr>
      <vt:lpstr>Grocery List Code</vt:lpstr>
      <vt:lpstr>Grocery List Code</vt:lpstr>
      <vt:lpstr>Iterating Over a List</vt:lpstr>
      <vt:lpstr>Membership “in” Operator</vt:lpstr>
      <vt:lpstr>Types of Operators in Python</vt:lpstr>
      <vt:lpstr>Membership Operator</vt:lpstr>
      <vt:lpstr>Membership “in” Operator</vt:lpstr>
      <vt:lpstr>Time for…</vt:lpstr>
      <vt:lpstr>Livecoding: Updated Grocery List</vt:lpstr>
      <vt:lpstr>PowerPoint Presentation</vt:lpstr>
      <vt:lpstr>Announcements</vt:lpstr>
      <vt:lpstr>Image Sources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216</cp:revision>
  <dcterms:created xsi:type="dcterms:W3CDTF">2014-05-05T14:25:42Z</dcterms:created>
  <dcterms:modified xsi:type="dcterms:W3CDTF">2017-09-28T09:21:30Z</dcterms:modified>
</cp:coreProperties>
</file>